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89"/>
  </p:notesMasterIdLst>
  <p:sldIdLst>
    <p:sldId id="256" r:id="rId2"/>
    <p:sldId id="344" r:id="rId3"/>
    <p:sldId id="273" r:id="rId4"/>
    <p:sldId id="281" r:id="rId5"/>
    <p:sldId id="334" r:id="rId6"/>
    <p:sldId id="335" r:id="rId7"/>
    <p:sldId id="343" r:id="rId8"/>
    <p:sldId id="257" r:id="rId9"/>
    <p:sldId id="285" r:id="rId10"/>
    <p:sldId id="286" r:id="rId11"/>
    <p:sldId id="287" r:id="rId12"/>
    <p:sldId id="288" r:id="rId13"/>
    <p:sldId id="336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84" r:id="rId27"/>
    <p:sldId id="270" r:id="rId28"/>
    <p:sldId id="271" r:id="rId29"/>
    <p:sldId id="272" r:id="rId30"/>
    <p:sldId id="337" r:id="rId31"/>
    <p:sldId id="274" r:id="rId32"/>
    <p:sldId id="275" r:id="rId33"/>
    <p:sldId id="276" r:id="rId34"/>
    <p:sldId id="277" r:id="rId35"/>
    <p:sldId id="278" r:id="rId36"/>
    <p:sldId id="280" r:id="rId37"/>
    <p:sldId id="282" r:id="rId38"/>
    <p:sldId id="283" r:id="rId39"/>
    <p:sldId id="289" r:id="rId40"/>
    <p:sldId id="290" r:id="rId41"/>
    <p:sldId id="338" r:id="rId42"/>
    <p:sldId id="291" r:id="rId43"/>
    <p:sldId id="300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304" r:id="rId52"/>
    <p:sldId id="301" r:id="rId53"/>
    <p:sldId id="302" r:id="rId54"/>
    <p:sldId id="339" r:id="rId55"/>
    <p:sldId id="303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40" r:id="rId68"/>
    <p:sldId id="316" r:id="rId69"/>
    <p:sldId id="317" r:id="rId70"/>
    <p:sldId id="341" r:id="rId71"/>
    <p:sldId id="318" r:id="rId72"/>
    <p:sldId id="319" r:id="rId73"/>
    <p:sldId id="320" r:id="rId74"/>
    <p:sldId id="321" r:id="rId75"/>
    <p:sldId id="322" r:id="rId76"/>
    <p:sldId id="34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33114-B7E1-496B-83B7-D9788067F3F1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8C5DC-353B-408F-B563-DBA2E4FE90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8C5DC-353B-408F-B563-DBA2E4FE902E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2021/8/2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2800" smtClean="0">
                <a:latin typeface="微软雅黑" pitchFamily="34" charset="-122"/>
                <a:ea typeface="微软雅黑" pitchFamily="34" charset="-122"/>
              </a:rPr>
              <a:t>高级算法工程师系列课程之</a:t>
            </a:r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Makefile</a:t>
            </a:r>
            <a:endParaRPr lang="zh-CN" altLang="en-US" sz="2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2021</a:t>
            </a:r>
            <a:r>
              <a:rPr lang="zh-CN" altLang="en-US" sz="120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20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200" smtClean="0">
                <a:latin typeface="微软雅黑" pitchFamily="34" charset="-122"/>
                <a:ea typeface="微软雅黑" pitchFamily="34" charset="-122"/>
              </a:rPr>
              <a:t>日 </a:t>
            </a:r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20:47:46</a:t>
            </a:r>
          </a:p>
          <a:p>
            <a:r>
              <a:rPr lang="zh-CN" altLang="en-US" sz="1200" smtClean="0">
                <a:latin typeface="微软雅黑" pitchFamily="34" charset="-122"/>
                <a:ea typeface="微软雅黑" pitchFamily="34" charset="-122"/>
              </a:rPr>
              <a:t>手写</a:t>
            </a:r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120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zifuture.com:8090</a:t>
            </a:r>
            <a:r>
              <a:rPr lang="zh-CN" altLang="en-US" sz="120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011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273" y="332656"/>
            <a:ext cx="437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g++ -S main.i -o main.s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汇编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357298"/>
            <a:ext cx="7593669" cy="450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8266575" cy="471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2273" y="332656"/>
            <a:ext cx="4469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g++ -c main.s -o main.o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273" y="332656"/>
            <a:ext cx="4187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g++ main.o -o out.bin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链接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5929330"/>
            <a:ext cx="7282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得到的可执行程序依旧是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ELF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格式，但是代码已经优化，很多符号不太能看得到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426" y="1071546"/>
            <a:ext cx="826097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528" y="2275826"/>
            <a:ext cx="72987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2. C++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编译链接、编译</a:t>
            </a:r>
            <a:endParaRPr lang="en-US" altLang="zh-CN" sz="540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时和运行时</a:t>
            </a:r>
            <a:endParaRPr lang="en-US" altLang="zh-CN" sz="5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299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编译链接流程图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3390" y="2628029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a.cpp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3390" y="3564133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b.cpp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67059" y="4428229"/>
            <a:ext cx="132051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lib3rd.so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54873" y="2628029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a.o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79245" y="3564133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b.o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箭头连接符 8"/>
          <p:cNvCxnSpPr>
            <a:stCxn id="3" idx="3"/>
            <a:endCxn id="6" idx="1"/>
          </p:cNvCxnSpPr>
          <p:nvPr/>
        </p:nvCxnSpPr>
        <p:spPr>
          <a:xfrm>
            <a:off x="2111542" y="2844053"/>
            <a:ext cx="12433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3"/>
            <a:endCxn id="7" idx="1"/>
          </p:cNvCxnSpPr>
          <p:nvPr/>
        </p:nvCxnSpPr>
        <p:spPr>
          <a:xfrm>
            <a:off x="2111542" y="3780157"/>
            <a:ext cx="126770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24227" y="2595137"/>
            <a:ext cx="1378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smtClean="0">
                <a:latin typeface="微软雅黑" pitchFamily="34" charset="-122"/>
                <a:ea typeface="微软雅黑" pitchFamily="34" charset="-122"/>
              </a:rPr>
              <a:t>g++ -c a.cpp -o a.o</a:t>
            </a:r>
            <a:endParaRPr lang="zh-CN" altLang="en-US" sz="10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81481" y="3526241"/>
            <a:ext cx="1401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smtClean="0">
                <a:latin typeface="微软雅黑" pitchFamily="34" charset="-122"/>
                <a:ea typeface="微软雅黑" pitchFamily="34" charset="-122"/>
              </a:rPr>
              <a:t>g++ -c b.cpp -o b.o</a:t>
            </a:r>
            <a:endParaRPr lang="zh-CN" altLang="en-US" sz="10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80094" y="3852165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out.bin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箭头连接符 19"/>
          <p:cNvCxnSpPr>
            <a:stCxn id="7" idx="3"/>
            <a:endCxn id="18" idx="1"/>
          </p:cNvCxnSpPr>
          <p:nvPr/>
        </p:nvCxnSpPr>
        <p:spPr>
          <a:xfrm>
            <a:off x="4675389" y="3780157"/>
            <a:ext cx="2404705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3"/>
            <a:endCxn id="18" idx="1"/>
          </p:cNvCxnSpPr>
          <p:nvPr/>
        </p:nvCxnSpPr>
        <p:spPr>
          <a:xfrm>
            <a:off x="4651017" y="2844053"/>
            <a:ext cx="2429077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367059" y="5294330"/>
            <a:ext cx="132051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libpkg.a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接箭头连接符 24"/>
          <p:cNvCxnSpPr>
            <a:stCxn id="5" idx="3"/>
            <a:endCxn id="18" idx="1"/>
          </p:cNvCxnSpPr>
          <p:nvPr/>
        </p:nvCxnSpPr>
        <p:spPr>
          <a:xfrm flipV="1">
            <a:off x="4687575" y="4068189"/>
            <a:ext cx="2392519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3" idx="3"/>
            <a:endCxn id="18" idx="1"/>
          </p:cNvCxnSpPr>
          <p:nvPr/>
        </p:nvCxnSpPr>
        <p:spPr>
          <a:xfrm flipV="1">
            <a:off x="4687575" y="4068189"/>
            <a:ext cx="2392519" cy="1442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991862" y="3222754"/>
            <a:ext cx="2655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g++ a.o b.o -l3rd -lpkg -o out.bin</a:t>
            </a:r>
            <a:endParaRPr lang="zh-CN" altLang="en-US" sz="12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80094" y="167782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链接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5908432" y="1268760"/>
            <a:ext cx="0" cy="4923665"/>
          </a:xfrm>
          <a:prstGeom prst="line">
            <a:avLst/>
          </a:prstGeom>
          <a:ln w="222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99942" y="167782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编译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56208" y="443019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动态库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99942" y="529755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静态库</a:t>
            </a:r>
          </a:p>
        </p:txBody>
      </p:sp>
    </p:spTree>
    <p:extLst>
      <p:ext uri="{BB962C8B-B14F-4D97-AF65-F5344CB8AC3E}">
        <p14:creationId xmlns:p14="http://schemas.microsoft.com/office/powerpoint/2010/main" xmlns="" val="18139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的声明和实现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7859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这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是声明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8154" y="4157092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这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是声明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实现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572008"/>
            <a:ext cx="21145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2516" y="2571744"/>
            <a:ext cx="20955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2285992"/>
            <a:ext cx="17335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500034" y="3500438"/>
            <a:ext cx="8215370" cy="1588"/>
          </a:xfrm>
          <a:prstGeom prst="line">
            <a:avLst/>
          </a:prstGeom>
          <a:ln w="22225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14810" y="1785926"/>
            <a:ext cx="4179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声明不关心参数名称是什么，也不关心</a:t>
            </a:r>
            <a:endParaRPr lang="en-US" altLang="zh-CN" sz="16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返回值是什么，也就是说</a:t>
            </a:r>
            <a:endParaRPr lang="en-US" altLang="zh-CN" sz="16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int add(int a, int b)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add(int, int)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是一样的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4348" y="1000108"/>
            <a:ext cx="635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声明代表一个函数的符号或者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，实现则代表函数的具体执行的代码</a:t>
            </a:r>
          </a:p>
        </p:txBody>
      </p:sp>
    </p:spTree>
    <p:extLst>
      <p:ext uri="{BB962C8B-B14F-4D97-AF65-F5344CB8AC3E}">
        <p14:creationId xmlns:p14="http://schemas.microsoft.com/office/powerpoint/2010/main" xmlns="" val="17522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编译过程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案例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785926"/>
            <a:ext cx="66198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142984"/>
            <a:ext cx="8213397" cy="49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52273" y="332656"/>
            <a:ext cx="356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编译过程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-main.cpp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71546"/>
            <a:ext cx="8169362" cy="498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2273" y="332656"/>
            <a:ext cx="337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编译过程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-test.cpp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8326461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2273" y="332656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编译过程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汇编代码对比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Makefile.backgroun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9144000" cy="57019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8083476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2273" y="332656"/>
            <a:ext cx="6638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编译过程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带有命名空间时的名称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main.cpp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207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编译过程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1183361"/>
            <a:ext cx="69781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关于编码的结论是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中的函数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符号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变量会被编码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函数的编码关心的是：函数名称、所在命名空间、参数类型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函数的编码不关心的是：返回值类型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关于编译的结论是：</a:t>
            </a:r>
            <a:endParaRPr lang="en-US" altLang="zh-CN" sz="1600" b="1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调用一个函数，会生成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call </a:t>
            </a:r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函数名称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的代码，函数的具体实现不会搬过来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3578477"/>
            <a:ext cx="2209800" cy="15049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5364427"/>
            <a:ext cx="2105025" cy="7905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3721353"/>
            <a:ext cx="2219325" cy="1181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9" name="直接箭头连接符 8"/>
          <p:cNvCxnSpPr>
            <a:stCxn id="7170" idx="3"/>
            <a:endCxn id="7172" idx="1"/>
          </p:cNvCxnSpPr>
          <p:nvPr/>
        </p:nvCxnSpPr>
        <p:spPr>
          <a:xfrm flipV="1">
            <a:off x="3852842" y="4311903"/>
            <a:ext cx="1219224" cy="19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71934" y="3864229"/>
            <a:ext cx="864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-s</a:t>
            </a:r>
          </a:p>
        </p:txBody>
      </p:sp>
      <p:cxnSp>
        <p:nvCxnSpPr>
          <p:cNvPr id="13" name="直接箭头连接符 12"/>
          <p:cNvCxnSpPr>
            <a:stCxn id="7171" idx="3"/>
            <a:endCxn id="7173" idx="1"/>
          </p:cNvCxnSpPr>
          <p:nvPr/>
        </p:nvCxnSpPr>
        <p:spPr>
          <a:xfrm>
            <a:off x="3748067" y="5759715"/>
            <a:ext cx="1252561" cy="12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00496" y="5364427"/>
            <a:ext cx="864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-s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28" y="5186383"/>
            <a:ext cx="2495550" cy="11715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857488" y="4786322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main.cpp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28926" y="5857892"/>
            <a:ext cx="963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test.cpp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72264" y="3643314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main.s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99413" y="5089658"/>
            <a:ext cx="69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test.s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207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链接过程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249722"/>
            <a:ext cx="2219325" cy="1181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714752"/>
            <a:ext cx="2495550" cy="11715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2500298" y="2171683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main.s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27447" y="3618027"/>
            <a:ext cx="69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test.s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2428868"/>
            <a:ext cx="2600325" cy="24574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21" name="直接箭头连接符 20"/>
          <p:cNvCxnSpPr>
            <a:stCxn id="15" idx="3"/>
            <a:endCxn id="8194" idx="1"/>
          </p:cNvCxnSpPr>
          <p:nvPr/>
        </p:nvCxnSpPr>
        <p:spPr>
          <a:xfrm>
            <a:off x="3219425" y="2840272"/>
            <a:ext cx="1995517" cy="8173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6" idx="3"/>
            <a:endCxn id="8194" idx="1"/>
          </p:cNvCxnSpPr>
          <p:nvPr/>
        </p:nvCxnSpPr>
        <p:spPr>
          <a:xfrm flipV="1">
            <a:off x="3424212" y="3657593"/>
            <a:ext cx="1790730" cy="6429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57488" y="1571612"/>
            <a:ext cx="3088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g++ main.s test.s –o out.bin</a:t>
            </a:r>
            <a:endParaRPr lang="zh-CN" altLang="en-US" sz="1600" b="1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45881" y="2375014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out.bin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86380" y="5000636"/>
            <a:ext cx="22621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这里的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bin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是可执行的二进制文件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仅仅用汇编表示内容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链接过程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实际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28728" y="4348849"/>
            <a:ext cx="132051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lib3rd.so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箭头连接符 19"/>
          <p:cNvCxnSpPr>
            <a:stCxn id="29" idx="3"/>
            <a:endCxn id="51" idx="1"/>
          </p:cNvCxnSpPr>
          <p:nvPr/>
        </p:nvCxnSpPr>
        <p:spPr>
          <a:xfrm>
            <a:off x="2781270" y="3228970"/>
            <a:ext cx="3148052" cy="71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8" idx="3"/>
            <a:endCxn id="51" idx="1"/>
          </p:cNvCxnSpPr>
          <p:nvPr/>
        </p:nvCxnSpPr>
        <p:spPr>
          <a:xfrm>
            <a:off x="2576483" y="1768702"/>
            <a:ext cx="3352839" cy="15317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428728" y="5214950"/>
            <a:ext cx="132051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libpkg.a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接箭头连接符 24"/>
          <p:cNvCxnSpPr>
            <a:stCxn id="5" idx="3"/>
            <a:endCxn id="51" idx="1"/>
          </p:cNvCxnSpPr>
          <p:nvPr/>
        </p:nvCxnSpPr>
        <p:spPr>
          <a:xfrm flipV="1">
            <a:off x="2749244" y="3300403"/>
            <a:ext cx="3180078" cy="1264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3" idx="3"/>
            <a:endCxn id="51" idx="1"/>
          </p:cNvCxnSpPr>
          <p:nvPr/>
        </p:nvCxnSpPr>
        <p:spPr>
          <a:xfrm flipV="1">
            <a:off x="2749244" y="3300403"/>
            <a:ext cx="3180078" cy="21305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43240" y="1714488"/>
            <a:ext cx="310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g++ main.o test.o -l3rd -lpkg -o out.bin</a:t>
            </a:r>
            <a:endParaRPr lang="zh-CN" altLang="en-US" sz="12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7877" y="43508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动态库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1611" y="521817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静态库</a:t>
            </a: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78152"/>
            <a:ext cx="2219325" cy="1181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643182"/>
            <a:ext cx="2495550" cy="11715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857356" y="1100113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main.o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84505" y="2546457"/>
            <a:ext cx="72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test.o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22" y="2071678"/>
            <a:ext cx="2600325" cy="24574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52" name="TextBox 51"/>
          <p:cNvSpPr txBox="1"/>
          <p:nvPr/>
        </p:nvSpPr>
        <p:spPr>
          <a:xfrm>
            <a:off x="7760261" y="2017824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out.bin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43372" y="4786322"/>
            <a:ext cx="47149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任何链接的符号（例如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add</a:t>
            </a:r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），会在所有链接的对象中查找实现，例如这里在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test.o</a:t>
            </a:r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lib3rd.so</a:t>
            </a:r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libpkg.a</a:t>
            </a:r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中找</a:t>
            </a:r>
            <a:endParaRPr lang="en-US" altLang="zh-CN" sz="1600" b="1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如果没找到，则</a:t>
            </a:r>
            <a:r>
              <a:rPr lang="en-US" altLang="zh-CN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undefined reference _Z3addii</a:t>
            </a:r>
          </a:p>
          <a:p>
            <a:r>
              <a:rPr lang="zh-CN" altLang="en-US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如果找到多个，则</a:t>
            </a:r>
            <a:r>
              <a:rPr lang="en-US" altLang="zh-CN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multiple definition of add</a:t>
            </a:r>
          </a:p>
          <a:p>
            <a:r>
              <a:rPr lang="zh-CN" altLang="en-US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任何符号的实现全局只能有一个</a:t>
            </a:r>
            <a:endParaRPr lang="en-US" altLang="zh-CN" sz="1600" b="1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五角星 57"/>
          <p:cNvSpPr/>
          <p:nvPr/>
        </p:nvSpPr>
        <p:spPr>
          <a:xfrm>
            <a:off x="8215338" y="6072206"/>
            <a:ext cx="714380" cy="64294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9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5573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链接过程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-add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函数在动态库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中时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596" y="4000504"/>
            <a:ext cx="2643206" cy="1571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lib3rd.so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箭头连接符 21"/>
          <p:cNvCxnSpPr>
            <a:stCxn id="28" idx="3"/>
            <a:endCxn id="9218" idx="1"/>
          </p:cNvCxnSpPr>
          <p:nvPr/>
        </p:nvCxnSpPr>
        <p:spPr>
          <a:xfrm>
            <a:off x="2647921" y="2554520"/>
            <a:ext cx="3138525" cy="6220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5" idx="3"/>
            <a:endCxn id="9218" idx="1"/>
          </p:cNvCxnSpPr>
          <p:nvPr/>
        </p:nvCxnSpPr>
        <p:spPr>
          <a:xfrm flipV="1">
            <a:off x="3071802" y="3176580"/>
            <a:ext cx="2714644" cy="16097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14678" y="2285992"/>
            <a:ext cx="2229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g++ main.o -l3rd -o out.bin</a:t>
            </a:r>
            <a:endParaRPr lang="zh-CN" altLang="en-US" sz="12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7158" y="36311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动态库</a:t>
            </a: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63970"/>
            <a:ext cx="2219325" cy="1181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928794" y="1885931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main.o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2357430"/>
            <a:ext cx="2800350" cy="16383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52" name="TextBox 51"/>
          <p:cNvSpPr txBox="1"/>
          <p:nvPr/>
        </p:nvSpPr>
        <p:spPr>
          <a:xfrm>
            <a:off x="6643702" y="1857364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out.bin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357694"/>
            <a:ext cx="2495550" cy="11715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37" name="矩形 36"/>
          <p:cNvSpPr/>
          <p:nvPr/>
        </p:nvSpPr>
        <p:spPr>
          <a:xfrm>
            <a:off x="5812822" y="2401390"/>
            <a:ext cx="2714644" cy="24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14876" y="5220314"/>
            <a:ext cx="400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如果链接的符号在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中，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out.bin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会引用这个符号的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文件，在运行时动态加载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lib3rd.so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后，再调用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add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函数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9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540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链接过程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-add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函数在静态库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中时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596" y="4000504"/>
            <a:ext cx="2643206" cy="1571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libpkg.a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箭头连接符 21"/>
          <p:cNvCxnSpPr>
            <a:stCxn id="28" idx="3"/>
            <a:endCxn id="15" idx="1"/>
          </p:cNvCxnSpPr>
          <p:nvPr/>
        </p:nvCxnSpPr>
        <p:spPr>
          <a:xfrm>
            <a:off x="2647921" y="2554520"/>
            <a:ext cx="3209963" cy="67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5" idx="3"/>
            <a:endCxn id="15" idx="1"/>
          </p:cNvCxnSpPr>
          <p:nvPr/>
        </p:nvCxnSpPr>
        <p:spPr>
          <a:xfrm flipV="1">
            <a:off x="3071802" y="3228965"/>
            <a:ext cx="2786082" cy="15573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14678" y="2285992"/>
            <a:ext cx="2260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g++ main.o -lpkg -o out.bin</a:t>
            </a:r>
            <a:endParaRPr lang="zh-CN" altLang="en-US" sz="12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7158" y="36311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动态库</a:t>
            </a: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63970"/>
            <a:ext cx="2219325" cy="1181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928794" y="1885931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main.o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357694"/>
            <a:ext cx="2495550" cy="11715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4714876" y="5072074"/>
            <a:ext cx="4000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如果链接的符号在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中，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out.bin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会将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add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的实现代码完整复制到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out.bin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中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运行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out.bin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时，不需要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libpkg.a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2000240"/>
            <a:ext cx="2600325" cy="24574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6715140" y="1500174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out.bin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9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928802"/>
            <a:ext cx="8644974" cy="359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2273" y="332656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一个完整过程，编译链接成可执行程序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7026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链接过程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-so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文件、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文件查找方式（链接时）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857364"/>
            <a:ext cx="807249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-lpkg -l3rd main.o -o out.bin</a:t>
            </a: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当程序链接时，如何决定链接的是哪个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文件呢，是按照如下依据来的：</a:t>
            </a:r>
            <a:endParaRPr lang="en-US" altLang="zh-CN" sz="1600" b="1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-lname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，表示链接一个动态库或者静态库（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.so / .a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），名字是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libname.so/libname.a</a:t>
            </a:r>
          </a:p>
          <a:p>
            <a:pPr marL="342900" indent="-342900"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-Lfolder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，表示配置一个动态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静态库的查找目录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查找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so/a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文件的地方有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个，按照下列优先顺序查找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第一顺序：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-L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配置的目录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      第二顺序：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内置的系统目录，例如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/usr/lib…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巴拉巴拉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第三顺序：系统环境变量（例如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LIBRARY_PATH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）指定的目录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487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文件查找方式（运行时）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857364"/>
            <a:ext cx="80724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./out.bin</a:t>
            </a: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当程序运行时，此时进入运行时状态，跟编译链接完全不同。此时的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文件的查找则也不同，是按照如下进行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第一顺序：应用程序的当前目录（当前目录不同于程序所在目录）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第二顺序：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out.bin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中储存的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rpath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run path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）。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readelf -d out.bin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指令可以查看文件的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runpath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信息。如果该选项指定了依旧失效，说明依赖的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文件还存在更多依赖在其他目录没有明确（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常用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第三顺序：环境变量指定的目录（例如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LD_LIBRARY_PATH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423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编译时，头文件查找方式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428736"/>
            <a:ext cx="807249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-Ifolder</a:t>
            </a: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当程序编译时，头文件该如何查找呢：</a:t>
            </a:r>
            <a:endParaRPr lang="en-US" altLang="zh-CN" sz="1600" b="1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-Ifolder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表示配置一个头文件查找目录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#include “path/name.hpp”</a:t>
            </a:r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使用双引号时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marL="342900" indent="-342900"/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编译器会在当前文件的目录下查找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path/name.hpp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，例如我们在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/data/a.cpp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中写了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#include “path/name.hpp”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，最终确认的路径是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/data/path/name.hpp</a:t>
            </a:r>
          </a:p>
          <a:p>
            <a:pPr marL="342900" indent="-342900"/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#include  &lt;path/name.hpp&gt;</a:t>
            </a:r>
            <a:r>
              <a:rPr lang="zh-CN" altLang="en-US" sz="1600" b="1" smtClean="0">
                <a:latin typeface="微软雅黑" pitchFamily="34" charset="-122"/>
                <a:ea typeface="微软雅黑" pitchFamily="34" charset="-122"/>
              </a:rPr>
              <a:t>使用尖括号时</a:t>
            </a: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marL="342900" indent="-342900"/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第一顺序：以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-I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配置的路径查找，例如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-I/data/folder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，确认路径是：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/data/folder/path/name.hpp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，对所有路径都进行测试，找到为止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第二顺序：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内置的系统路径，一般是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/usr/include …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等等，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-print-search-dirs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可以打印出来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第三顺序：系统环境变量配置的路径，例如：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C_INCLUDE_PATH, CPP_INCLUDE_PATH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前言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在这里，你能学到基于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的正式大项目的使用方式和考虑，相信我，其实可以很简单。而且写一次到处用，新项目复制即可用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本教程带你一步步完成，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很长是因为细，内容不多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相比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cmake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更加轻量简洁，侵入性低，掌控力强。语法更少更简单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你可以进行更细粒度的掌控，虽然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cmake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简化了这些，但是对于大型项目，细节的掌控是必须的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对于算法落地，我们会面临各种库包，理清楚非常有利于降低问题的发生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6.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这也是高级算法工程师系列课程的基础，贯穿后续课程的存在。后续会有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CUDA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编程、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TensorRT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、基于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BP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、流媒体等等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42976" y="2285992"/>
            <a:ext cx="65481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3. Makefile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基本语法</a:t>
            </a:r>
            <a:endParaRPr lang="en-US" altLang="zh-CN" sz="540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依赖关系定义</a:t>
            </a:r>
            <a:endParaRPr lang="en-US" altLang="zh-CN" sz="5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205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基础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986685"/>
            <a:ext cx="8001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指令执行时，默认会查找当前目录下的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、 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文件作为代码文件，当然也可以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 -f abc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的方式，指定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运行的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代码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主要解决的问题是，</a:t>
            </a:r>
            <a:r>
              <a:rPr lang="zh-CN" altLang="en-US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描述生成依赖关系，根据生成和依赖文件修改时间新旧决定是否执行</a:t>
            </a:r>
            <a:r>
              <a:rPr lang="en-US" altLang="zh-CN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command</a:t>
            </a:r>
            <a:r>
              <a:rPr lang="zh-CN" altLang="en-US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可手动调用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进行编译，重点是，如果每次编译，都是全体代码参与，对于没有修改部分的代码编译，是浪费时间。项目文件越多，这个问题越严重。而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帮我们解决这个问题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的重点有：</a:t>
            </a:r>
            <a:r>
              <a:rPr lang="zh-CN" altLang="en-US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描述依赖关系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command</a:t>
            </a:r>
            <a:r>
              <a:rPr lang="zh-CN" altLang="en-US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（生成文件的指令）</a:t>
            </a:r>
            <a:endParaRPr lang="en-US" altLang="zh-CN" sz="1600" b="1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我们只需要学习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的基本操作足以应付项目需求即可，并不需要学习全部语法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2132" y="5143512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编译代码是一个很耗时的事情</a:t>
            </a:r>
            <a:endParaRPr lang="en-US" altLang="zh-CN" sz="16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尤其是代码量大、</a:t>
            </a:r>
            <a:r>
              <a:rPr lang="en-US" altLang="zh-CN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差时</a:t>
            </a:r>
            <a:endParaRPr lang="en-US" altLang="zh-CN" sz="16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（边缘端）</a:t>
            </a:r>
          </a:p>
        </p:txBody>
      </p:sp>
      <p:sp>
        <p:nvSpPr>
          <p:cNvPr id="6" name="矩形 5"/>
          <p:cNvSpPr/>
          <p:nvPr/>
        </p:nvSpPr>
        <p:spPr>
          <a:xfrm>
            <a:off x="571472" y="6357958"/>
            <a:ext cx="5601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http://www.gnu.org/software/make/manual/make.html</a:t>
            </a:r>
            <a:endParaRPr lang="zh-CN" altLang="en-US" sz="16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782" y="1142984"/>
            <a:ext cx="49053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1142976" y="1428736"/>
            <a:ext cx="4564342" cy="1482614"/>
          </a:xfrm>
          <a:prstGeom prst="rect">
            <a:avLst/>
          </a:prstGeom>
          <a:solidFill>
            <a:srgbClr val="92D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2582" y="3160832"/>
            <a:ext cx="2857520" cy="482482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1768" y="2928934"/>
            <a:ext cx="2857520" cy="214314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2273" y="332656"/>
            <a:ext cx="3109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代码域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314" y="1428736"/>
            <a:ext cx="10374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smtClean="0">
                <a:latin typeface="微软雅黑" pitchFamily="34" charset="-122"/>
                <a:ea typeface="微软雅黑" pitchFamily="34" charset="-122"/>
              </a:rPr>
              <a:t>变量定义域</a:t>
            </a:r>
            <a:endParaRPr lang="en-US" altLang="zh-CN" sz="11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1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100" smtClean="0">
                <a:latin typeface="微软雅黑" pitchFamily="34" charset="-122"/>
                <a:ea typeface="微软雅黑" pitchFamily="34" charset="-122"/>
              </a:rPr>
              <a:t>语法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9280" y="290145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smtClean="0">
                <a:latin typeface="微软雅黑" pitchFamily="34" charset="-122"/>
                <a:ea typeface="微软雅黑" pitchFamily="34" charset="-122"/>
              </a:rPr>
              <a:t>依赖定义域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5800" y="3357562"/>
            <a:ext cx="1685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smtClean="0">
                <a:latin typeface="微软雅黑" pitchFamily="34" charset="-122"/>
                <a:ea typeface="微软雅黑" pitchFamily="34" charset="-122"/>
              </a:rPr>
              <a:t>command</a:t>
            </a:r>
            <a:r>
              <a:rPr lang="zh-CN" altLang="en-US" sz="1100" smtClean="0">
                <a:latin typeface="微软雅黑" pitchFamily="34" charset="-122"/>
                <a:ea typeface="微软雅黑" pitchFamily="34" charset="-122"/>
              </a:rPr>
              <a:t>域</a:t>
            </a:r>
            <a:r>
              <a:rPr lang="en-US" altLang="zh-CN" sz="1100" smtClean="0">
                <a:latin typeface="微软雅黑" pitchFamily="34" charset="-122"/>
                <a:ea typeface="微软雅黑" pitchFamily="34" charset="-122"/>
              </a:rPr>
              <a:t>(shell</a:t>
            </a:r>
            <a:r>
              <a:rPr lang="zh-CN" altLang="en-US" sz="1100" smtClean="0">
                <a:latin typeface="微软雅黑" pitchFamily="34" charset="-122"/>
                <a:ea typeface="微软雅黑" pitchFamily="34" charset="-122"/>
              </a:rPr>
              <a:t>语法</a:t>
            </a:r>
            <a:r>
              <a:rPr lang="en-US" altLang="zh-CN" sz="110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1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42976" y="2883872"/>
            <a:ext cx="64294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28794" y="2893766"/>
            <a:ext cx="85725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4348" y="40005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生成项</a:t>
            </a:r>
          </a:p>
        </p:txBody>
      </p:sp>
      <p:cxnSp>
        <p:nvCxnSpPr>
          <p:cNvPr id="16" name="直接箭头连接符 15"/>
          <p:cNvCxnSpPr>
            <a:stCxn id="14" idx="0"/>
            <a:endCxn id="12" idx="2"/>
          </p:cNvCxnSpPr>
          <p:nvPr/>
        </p:nvCxnSpPr>
        <p:spPr>
          <a:xfrm rot="5400000" flipH="1" flipV="1">
            <a:off x="874012" y="3410070"/>
            <a:ext cx="830880" cy="349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71670" y="40005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依赖项</a:t>
            </a:r>
          </a:p>
        </p:txBody>
      </p:sp>
      <p:cxnSp>
        <p:nvCxnSpPr>
          <p:cNvPr id="19" name="直接箭头连接符 18"/>
          <p:cNvCxnSpPr>
            <a:stCxn id="17" idx="0"/>
            <a:endCxn id="13" idx="2"/>
          </p:cNvCxnSpPr>
          <p:nvPr/>
        </p:nvCxnSpPr>
        <p:spPr>
          <a:xfrm rot="16200000" flipV="1">
            <a:off x="2004108" y="3532832"/>
            <a:ext cx="820986" cy="114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7224" y="4925809"/>
            <a:ext cx="7715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当执行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时，会检查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的修改时间，决定是否执行生成指令：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-c main.cpp -o main.o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3439" y="3500438"/>
            <a:ext cx="4000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command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需要跟依赖定义具有空格隔开表示下级</a:t>
            </a:r>
            <a:endParaRPr lang="en-US" altLang="zh-CN" sz="16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一般是</a:t>
            </a:r>
            <a:r>
              <a:rPr lang="en-US" altLang="zh-CN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个空格（即</a:t>
            </a:r>
            <a:r>
              <a:rPr lang="en-US" altLang="zh-CN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tab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404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语法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9666" y="2500306"/>
            <a:ext cx="49053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2428860" y="2786058"/>
            <a:ext cx="4564342" cy="1482614"/>
          </a:xfrm>
          <a:prstGeom prst="rect">
            <a:avLst/>
          </a:prstGeom>
          <a:solidFill>
            <a:srgbClr val="92D05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68466" y="4518154"/>
            <a:ext cx="2857520" cy="482482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7652" y="4286256"/>
            <a:ext cx="2857520" cy="214314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2198" y="2786058"/>
            <a:ext cx="10374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smtClean="0">
                <a:latin typeface="微软雅黑" pitchFamily="34" charset="-122"/>
                <a:ea typeface="微软雅黑" pitchFamily="34" charset="-122"/>
              </a:rPr>
              <a:t>变量定义域</a:t>
            </a:r>
            <a:endParaRPr lang="en-US" altLang="zh-CN" sz="11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1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100" smtClean="0">
                <a:latin typeface="微软雅黑" pitchFamily="34" charset="-122"/>
                <a:ea typeface="微软雅黑" pitchFamily="34" charset="-122"/>
              </a:rPr>
              <a:t>语法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85164" y="4258778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smtClean="0">
                <a:latin typeface="微软雅黑" pitchFamily="34" charset="-122"/>
                <a:ea typeface="微软雅黑" pitchFamily="34" charset="-122"/>
              </a:rPr>
              <a:t>依赖定义域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1684" y="4714884"/>
            <a:ext cx="1685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smtClean="0">
                <a:latin typeface="微软雅黑" pitchFamily="34" charset="-122"/>
                <a:ea typeface="微软雅黑" pitchFamily="34" charset="-122"/>
              </a:rPr>
              <a:t>command</a:t>
            </a:r>
            <a:r>
              <a:rPr lang="zh-CN" altLang="en-US" sz="1100" smtClean="0">
                <a:latin typeface="微软雅黑" pitchFamily="34" charset="-122"/>
                <a:ea typeface="微软雅黑" pitchFamily="34" charset="-122"/>
              </a:rPr>
              <a:t>域</a:t>
            </a:r>
            <a:r>
              <a:rPr lang="en-US" altLang="zh-CN" sz="1100" smtClean="0">
                <a:latin typeface="微软雅黑" pitchFamily="34" charset="-122"/>
                <a:ea typeface="微软雅黑" pitchFamily="34" charset="-122"/>
              </a:rPr>
              <a:t>(shell</a:t>
            </a:r>
            <a:r>
              <a:rPr lang="zh-CN" altLang="en-US" sz="1100" smtClean="0">
                <a:latin typeface="微软雅黑" pitchFamily="34" charset="-122"/>
                <a:ea typeface="微软雅黑" pitchFamily="34" charset="-122"/>
              </a:rPr>
              <a:t>语法</a:t>
            </a:r>
            <a:r>
              <a:rPr lang="en-US" altLang="zh-CN" sz="110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10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rot="5400000">
            <a:off x="5064376" y="2357430"/>
            <a:ext cx="1143008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50194" y="171448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指这一部分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404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语法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596" y="985140"/>
            <a:ext cx="82868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数据类型，字符串和字符串数组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定义变量，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 := folder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，定义变量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，为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string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类型，值是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folder</a:t>
            </a: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定义数组，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 := hello world folder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，定义变量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，为数组类型，值是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[“hello”, “world”, “folder”]</a:t>
            </a: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定义的方式有多种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=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赋值  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 = folder        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基本赋值，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全部执行后决定取值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不常用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:=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赋值  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 := folder       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基本赋值，当前所在位置决定取值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常用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?=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赋值 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var ?= folder      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如果没有赋值，则赋值为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folder</a:t>
            </a: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+=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赋值 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 += folder     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添加值，在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后面添加值。可以认为数组后边增加元素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append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 := hello,   var += world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，结果是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hello world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，中间有空格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 startAt="5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$(var)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${var}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，在这个位置解释为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的值，例如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:  var2 := $(var)</a:t>
            </a:r>
          </a:p>
          <a:p>
            <a:pPr marL="342900" indent="-342900">
              <a:buAutoNum type="arabicPeriod" startAt="5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$(func param)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，调用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提供的内置函数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 := $(shell echo hello)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，定义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的值为执行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shell echo hello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后的输出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$(info $(var))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，直接打印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变量内容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 := $(subst a,x,aabbcc)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，替换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aabbcc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后赋值给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，结果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xxbbcc</a:t>
            </a:r>
          </a:p>
          <a:p>
            <a:pPr marL="342900" indent="-342900">
              <a:buAutoNum type="arabicPeriod" startAt="7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逻辑语法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: ifeq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ifneq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ifdef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ifndef</a:t>
            </a: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     ifeq($(var), depends)</a:t>
            </a: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       name := hello</a:t>
            </a:r>
          </a:p>
          <a:p>
            <a:pPr marL="342900" indent="-342900"/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     endif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2273" y="332656"/>
            <a:ext cx="479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语法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一览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75" y="1138238"/>
            <a:ext cx="664845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928670"/>
            <a:ext cx="6862781" cy="501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2273" y="332656"/>
            <a:ext cx="479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语法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一览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5988626"/>
            <a:ext cx="7329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生成项可以没有依赖项，那么如果该生成项文件不存在，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command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将永远执行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403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依赖关系定义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00108"/>
            <a:ext cx="7497130" cy="3876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71472" y="5214950"/>
            <a:ext cx="8072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第一次执行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 a.o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时，由于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不存在，执行了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command</a:t>
            </a: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第二次执行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 a.o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时，由于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时间没有比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新，打印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a.o is up to date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，不需要编译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生成项依赖项从来都是当成文件来看待的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273" y="332656"/>
            <a:ext cx="4956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编译和链接合起来后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596" y="5526961"/>
            <a:ext cx="8286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定义好依赖后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make out.bin</a:t>
            </a:r>
            <a:r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后，会自动查找依赖关系，并自动按照顺序执行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command</a:t>
            </a:r>
          </a:p>
          <a:p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这是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为我们解决的核心问题，剩下就是如何玩的更方便罢了。比如自动检索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a.cpp</a:t>
            </a:r>
            <a:r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b.cpp</a:t>
            </a:r>
            <a:r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，自动定义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a.o</a:t>
            </a:r>
            <a:r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依赖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a.cpp</a:t>
            </a:r>
            <a:r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。等等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71546"/>
            <a:ext cx="8703773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273" y="332656"/>
            <a:ext cx="2802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总结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214422"/>
            <a:ext cx="80724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变量赋值有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种方式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 = 123, var := 123, var ?= 123, var += 123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。其中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 := 123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常用，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var += 123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常用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取变量值有两种，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$(var)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${var}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。小括号大括号均可以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数据类型只有字符串和字符串数组，空格隔开表示多个元素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$(function arguments)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是调用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内置函数的方法，具体可以参考：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http://www.gnu.org/software/make/manual/make.html#Syntax-of-Functions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有函数大全。但是常用的其实只有少数两个即可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依赖关系定义中，如果代码修改时间比生成的更新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生成不存在时，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command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会执行。否则只会打印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main.o is up to date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。这是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解决的核心问题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依赖关系可以链式的定义，即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依赖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依赖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会自动链式的查找并根据时间执行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command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command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指令，可以使用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$(var)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来将变量用到其中。前面加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表示执行执行时不打印原指令内容。否则默认打印指令后再执行指令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不写具体生成名称，则会选择依赖关系中的第一项生成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准备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1. VSCode (Visual Studio Code)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，作为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IDE</a:t>
            </a: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插件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准备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系统（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Ubuntu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），推荐使用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SSH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插件远程连接服务器进行开发。本地电脑可以是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windows/mac</a:t>
            </a: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熟悉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的基本语法，我们主讲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但是会有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编码部分（不多）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3725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剩下的问题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214422"/>
            <a:ext cx="80724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通常，我们的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会比较多，总不会每次都写全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a.o : a.cpp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吧？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通常，我们的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会多级目录，总不会每个目录都写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吧？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我不希望生成的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在一起，我想统一放到其他位置可以吗？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00430" y="3143248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en-US" altLang="zh-CN" sz="44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sz="44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4546" y="4711495"/>
            <a:ext cx="442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可以写一次，到处通用。不需要每次都写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让我们开始吧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42976" y="2285992"/>
            <a:ext cx="6858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的标准工程结构</a:t>
            </a:r>
            <a:endParaRPr lang="en-US" altLang="zh-CN" sz="5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341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标准工程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736"/>
            <a:ext cx="311467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1571612"/>
            <a:ext cx="54292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0035" y="4214818"/>
            <a:ext cx="81439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一个标准工程，我们做如下定义：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具有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目录，存放我们的代码，可能有多级，例如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foo/foo.cpp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等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具有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workspace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目录，存放我们编译后的可执行程序、资源、数据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具有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objs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目录，存放由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编译后得到的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文件等中间文件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.vscode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目录，存放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配置，用于语法解析器。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插件所使用。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ctrl+shift+p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后搜索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，找到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那一项就是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文件，当前工程的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代码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3965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写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的代码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142984"/>
            <a:ext cx="8556826" cy="3938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85786" y="5357826"/>
            <a:ext cx="7034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这里简单定义了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foo.hpp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foo.cpp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，目的是链接为可执行程序后，可以执行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#ifndef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是防止重复包含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736"/>
            <a:ext cx="8493690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2273" y="332656"/>
            <a:ext cx="581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解决多级目录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检索问题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273" y="332656"/>
            <a:ext cx="7058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替换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src/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objs/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o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文件放到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objs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中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298"/>
            <a:ext cx="8317084" cy="430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4956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定义依赖关系，通配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928670"/>
            <a:ext cx="7806173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388" y="3500438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latin typeface="微软雅黑" pitchFamily="34" charset="-122"/>
                <a:ea typeface="微软雅黑" pitchFamily="34" charset="-122"/>
              </a:rPr>
              <a:t>代表了通配依赖关系，是模式</a:t>
            </a:r>
            <a:endParaRPr lang="en-US" altLang="zh-CN" sz="12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smtClean="0">
                <a:latin typeface="微软雅黑" pitchFamily="34" charset="-122"/>
                <a:ea typeface="微软雅黑" pitchFamily="34" charset="-122"/>
              </a:rPr>
              <a:t>匹配，</a:t>
            </a:r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en-US" sz="1200" smtClean="0">
                <a:latin typeface="微软雅黑" pitchFamily="34" charset="-122"/>
                <a:ea typeface="微软雅黑" pitchFamily="34" charset="-122"/>
              </a:rPr>
              <a:t>相当于是变量部分</a:t>
            </a:r>
          </a:p>
        </p:txBody>
      </p:sp>
      <p:cxnSp>
        <p:nvCxnSpPr>
          <p:cNvPr id="7" name="直接箭头连接符 6"/>
          <p:cNvCxnSpPr>
            <a:endCxn id="5" idx="1"/>
          </p:cNvCxnSpPr>
          <p:nvPr/>
        </p:nvCxnSpPr>
        <p:spPr>
          <a:xfrm>
            <a:off x="5072066" y="3643314"/>
            <a:ext cx="1357322" cy="8795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471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o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文件创建目录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00174"/>
            <a:ext cx="72104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71472" y="4357694"/>
            <a:ext cx="8001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原因是，试图创建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objs/foo/foo.o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文件时失败。因为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objs/foo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这个目录不存在造成。对于高版本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（例如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9.0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）不会报错并为你创建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objs/foo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目录。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因此我们需要创建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objs/foo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目录，需要执行类似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mkdir -p dir($@)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，通过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$@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获取其目录后创建，这里的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mkdir -p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指多级目录也一并创建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142984"/>
            <a:ext cx="7261054" cy="475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2273" y="332656"/>
            <a:ext cx="471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o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文件创建目录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383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链接所有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o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文件生成可执行程序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6212" y="6357958"/>
            <a:ext cx="744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我们定义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workspace/pro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的生成，依赖自所有的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pro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是我们的可执行程序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114" y="642918"/>
            <a:ext cx="8770298" cy="551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1. g++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指令介绍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2. 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的编译链接过程、编译时、运行时介绍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3. 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基本语法，依赖关系定义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的标准工程结构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实现的完整功能项目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6.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分析程序依赖项，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readelf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ldd</a:t>
            </a: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7.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的调试功能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8.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头文件修改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自动编译的处理方法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341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完善一下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0"/>
            <a:ext cx="413002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00562" y="1500174"/>
            <a:ext cx="4429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添加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 pro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，简洁的编译程序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添加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 run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，编译后顺便执行一下，注意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: cd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workspace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是为了让运行程序后的当前工作目录在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workspace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中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添加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 clean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，清理编译后的垃圾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添加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.PHONY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，让我们作为指令存在的东西，不要被视作为文件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273" y="332656"/>
            <a:ext cx="497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完整的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00156"/>
            <a:ext cx="8651475" cy="4729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273" y="332656"/>
            <a:ext cx="4956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从此我们可以玩耍了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08"/>
            <a:ext cx="7985223" cy="515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0"/>
            <a:ext cx="8063462" cy="4791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2273" y="332656"/>
            <a:ext cx="488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修改一个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后观察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5857892"/>
            <a:ext cx="771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对，这就是我们想要的，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nice!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42976" y="2285992"/>
            <a:ext cx="6858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实现的完整功能项目</a:t>
            </a:r>
            <a:endParaRPr lang="en-US" altLang="zh-CN" sz="5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2910" y="5572140"/>
            <a:ext cx="7643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这一份代码，你可以在这个链接下载到：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http://www.zifuture.com:8090/upload/2021/08/makefile%E6%95%99%E7%A8%8B%E4%B9%8Bmake7-dc38157945fe471391a7b75614a63719.tar.gz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6497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一个复杂的例子，实现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请求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1785926"/>
            <a:ext cx="7996100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实现的目的：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具有两个依赖，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openssl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libcurl</a:t>
            </a: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存在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include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libs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依赖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可以锻炼一个完整的相对完善的工程案例。还可以锻炼到代码调试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实现的效果：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实现一个程序，可以从任何网站上下载东西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准备：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openssl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https://www.openssl.org/source/old/1.1.1/openssl-1.1.1j.tar.gz</a:t>
            </a:r>
          </a:p>
          <a:p>
            <a:pPr marL="342900" indent="-342900">
              <a:buAutoNum type="arabicPeriod"/>
            </a:pP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libcurl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https://curl.se/download/curl-7.78.0.tar.gz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5349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openssl-curl-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下载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1538" y="4857760"/>
            <a:ext cx="53158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build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目录，用于储存下载后的文件，准备用来编译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lean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目录，用于存放编译后的结果，作为依赖项目录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将下载后的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.tar.gz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放到 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build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目录下，并解压出来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715437" cy="348458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273" y="332656"/>
            <a:ext cx="392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openssl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348" y="6027144"/>
            <a:ext cx="7410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./config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配置并生成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，指定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install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lean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 all -j16 &amp;&amp; make install -j16           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这里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-j16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是同时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个线程执行操作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72" y="857232"/>
            <a:ext cx="9049084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501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curl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第一步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配置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73732"/>
            <a:ext cx="8574056" cy="521497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273" y="332656"/>
            <a:ext cx="5498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curl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第二步编译安装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2928934"/>
            <a:ext cx="33242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43042" y="2857496"/>
            <a:ext cx="57599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mtClean="0">
                <a:latin typeface="微软雅黑" pitchFamily="34" charset="-122"/>
                <a:ea typeface="微软雅黑" pitchFamily="34" charset="-122"/>
              </a:rPr>
              <a:t>1. g++</a:t>
            </a:r>
            <a:r>
              <a:rPr lang="zh-CN" altLang="en-US" sz="6000" smtClean="0">
                <a:latin typeface="微软雅黑" pitchFamily="34" charset="-122"/>
                <a:ea typeface="微软雅黑" pitchFamily="34" charset="-122"/>
              </a:rPr>
              <a:t>指令介绍</a:t>
            </a:r>
            <a:endParaRPr lang="en-US" altLang="zh-CN" sz="60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71546"/>
            <a:ext cx="724852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2273" y="332656"/>
            <a:ext cx="403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编译后的结果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6248" y="3071810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至此我们得到头文件库文件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6528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IntellSense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browse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路径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304" y="1000108"/>
            <a:ext cx="853735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14348" y="6357958"/>
            <a:ext cx="7608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变量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${workspaceFolder}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代表了我们的当前目录，即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/data/sxai/makefile/make7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73" y="332656"/>
            <a:ext cx="5259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第一步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0"/>
            <a:ext cx="8575131" cy="528641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928670"/>
            <a:ext cx="8417613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2273" y="332656"/>
            <a:ext cx="5259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第二步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2910" y="6357958"/>
            <a:ext cx="7174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好，我们齐活了。至此整个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已经非常完备了。该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可以通用了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14356"/>
            <a:ext cx="6357982" cy="5465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142852"/>
            <a:ext cx="4313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写代码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第一段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4876" y="3214686"/>
            <a:ext cx="3472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这里写一个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download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函数，接收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url</a:t>
            </a: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返回下载后的数据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20" y="142852"/>
            <a:ext cx="4313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写代码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第二段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142984"/>
            <a:ext cx="8659682" cy="361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714480" y="5000636"/>
            <a:ext cx="5547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实现一个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函数，调用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download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。给定地址是一个图片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下载好后储存为文件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142852"/>
            <a:ext cx="4488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执行并观察结果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21" y="1142984"/>
            <a:ext cx="9160845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500166" y="5357826"/>
            <a:ext cx="5649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文件下载成功，至此。整个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的访问工程就达成了。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你学会如何控制，头文件、库文件路径了吗？还有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文件存放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工作目录等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2976" y="2285992"/>
            <a:ext cx="6858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6. 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分析程序依赖项，</a:t>
            </a:r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readelf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ldd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142852"/>
            <a:ext cx="7291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readelf -d workspace/pro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分析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7298"/>
            <a:ext cx="9084640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57414"/>
            <a:ext cx="9144000" cy="225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142852"/>
            <a:ext cx="632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ldd workspace/pro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分析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5786" y="4786322"/>
            <a:ext cx="7643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ldd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指令可以查看该程序依赖的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，查找到的具体路径。看看是否符合预期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因为</a:t>
            </a:r>
            <a:r>
              <a:rPr lang="zh-CN" altLang="en-US" sz="16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如果不符合预期，会发生莫名其妙的错误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，这个千万要不得。我们一定要让他符合我们的预期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596" y="1857364"/>
            <a:ext cx="8286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gcc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都是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gnu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推出的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编译器，时代不同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我们可以编译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代码为程序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gcc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都可以进行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编译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gcc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一样，都属于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driver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，即驱动编译，他会调用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cclplus/ccl/ld/as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等指令实现编译链接等工作，他们俩只是默认选项上的处理不同。这里采用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而不是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gcc</a:t>
            </a: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</a:t>
            </a:r>
            <a:r>
              <a:rPr lang="en-US" altLang="en-US" sz="1600" smtClean="0">
                <a:latin typeface="微软雅黑" pitchFamily="34" charset="-122"/>
                <a:ea typeface="微软雅黑" pitchFamily="34" charset="-122"/>
              </a:rPr>
              <a:t>++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等价于</a:t>
            </a:r>
            <a:r>
              <a:rPr lang="en-US" altLang="en-US" sz="1600" smtClean="0">
                <a:latin typeface="微软雅黑" pitchFamily="34" charset="-122"/>
                <a:ea typeface="微软雅黑" pitchFamily="34" charset="-122"/>
              </a:rPr>
              <a:t> gcc -xc++ -lstdc++ -shared-libgcc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1472" y="6357958"/>
            <a:ext cx="4447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https://www.zhihu.com/question/20940822</a:t>
            </a:r>
            <a:endParaRPr lang="zh-CN" altLang="en-US" sz="160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332656"/>
            <a:ext cx="424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g++/gcc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是什么，有什么区别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2976" y="2285992"/>
            <a:ext cx="6858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7. 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的调试功能</a:t>
            </a:r>
            <a:endParaRPr lang="en-US" altLang="zh-CN" sz="5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142852"/>
            <a:ext cx="4361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配置调试功能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786" y="1000108"/>
            <a:ext cx="5724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剩下最后一个环节了，配置调试功能。写代码怎么能没有调试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76425"/>
            <a:ext cx="79248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294" y="785794"/>
            <a:ext cx="8766424" cy="446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142852"/>
            <a:ext cx="4361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配置调试功能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58" y="5572140"/>
            <a:ext cx="4501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如果有参数，可以加到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args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中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stopAtEntry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表示启动后就停止到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函数里边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20" y="142852"/>
            <a:ext cx="4361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配置调试功能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0034" y="571480"/>
            <a:ext cx="6662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好了，我们在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main.cpp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29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行这个文字左侧点击后后个红点，作为断点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然后按下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F5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键，看看会怎么样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206708"/>
            <a:ext cx="8929718" cy="558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59755"/>
            <a:ext cx="9144000" cy="454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142852"/>
            <a:ext cx="4361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工程实现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配置调试功能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472" y="85723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界面介绍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0166" y="2285992"/>
            <a:ext cx="54168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到这里，恭喜你，已经掌握了如何使用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下开发的技能了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!</a:t>
            </a:r>
          </a:p>
          <a:p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sz="2400" smtClean="0">
                <a:latin typeface="微软雅黑" pitchFamily="34" charset="-122"/>
                <a:ea typeface="微软雅黑" pitchFamily="34" charset="-122"/>
              </a:rPr>
              <a:t>Congratulations!!!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4348" y="4929198"/>
            <a:ext cx="7643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这一份代码，你可以在这个链接下载到：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http://www.zifuture.com:8090/upload/2021/08/makefile%E6%95%99%E7%A8%8B%E4%B9%8Bmake7-dc38157945fe471391a7b75614a63719.tar.gz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2976" y="2285992"/>
            <a:ext cx="6858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8. 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头文件修改</a:t>
            </a:r>
            <a:r>
              <a:rPr lang="en-US" altLang="zh-CN" sz="5400" smtClean="0"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5400" smtClean="0">
                <a:latin typeface="微软雅黑" pitchFamily="34" charset="-122"/>
                <a:ea typeface="微软雅黑" pitchFamily="34" charset="-122"/>
              </a:rPr>
              <a:t>自动编译的处理方法</a:t>
            </a:r>
            <a:endParaRPr lang="en-US" altLang="zh-CN" sz="5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596" y="5429264"/>
            <a:ext cx="8429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代码下载地址：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http://www.zifuture.com:8090/upload/2021/08/makefile%E6%95%99%E7%A8%8B%E4%B9%8Bmake7.depends-97a72fa680d7450f968b321d2c4051b0.tar.gz</a:t>
            </a:r>
            <a:endParaRPr lang="zh-CN" altLang="en-US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1214422"/>
            <a:ext cx="6572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关于最后一个扩展知识点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考虑：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如果头文件修改了，那么依赖头文件的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会发生编译吗？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如果不发生编译，会带来什么后果？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1539" y="4786322"/>
            <a:ext cx="7072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如果头文件修改，依赖头文件的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没有发生编译，你可能会面临莫名的错误，当然这种事情并不常发生。如果发生了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 clean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后再编译即可。但是这并不是好的解决方案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9128193" cy="393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142852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头文件依赖问题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新建工程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5572140"/>
            <a:ext cx="5049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我们有如下代码。头文件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a.hpp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中定义了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Number 888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785794"/>
            <a:ext cx="619125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85786" y="500042"/>
            <a:ext cx="2289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 run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后打印的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888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714620"/>
            <a:ext cx="340995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357694"/>
            <a:ext cx="75914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214810" y="3214686"/>
            <a:ext cx="4152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修改成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555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后继续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 run</a:t>
            </a: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发现并没有编译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。因此输出依旧是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888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332656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编译的过程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3413" y="1556792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种情况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预处理：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-E main.cpp -o main.i</a:t>
            </a: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汇编：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-S main.i -o main.s</a:t>
            </a: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编译：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-c main.s -o main.o</a:t>
            </a: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链接：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main.o -o main.bin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4077072"/>
            <a:ext cx="34932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允许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跨过中间步骤，例如：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-S main.cpp -o main.s</a:t>
            </a: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main.s -o main.bin</a:t>
            </a: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main.cpp -o main.bin</a:t>
            </a:r>
          </a:p>
          <a:p>
            <a:endParaRPr lang="en-US" altLang="zh-CN" sz="160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结果是等价的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3504" y="4786322"/>
            <a:ext cx="28424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比较常用的是编译</a:t>
            </a:r>
            <a:r>
              <a:rPr lang="en-US" altLang="zh-CN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链接</a:t>
            </a:r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6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g++ -c main.cpp -o main.o</a:t>
            </a:r>
          </a:p>
          <a:p>
            <a:r>
              <a:rPr lang="en-US" altLang="zh-CN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g++ main.o -o main.bin</a:t>
            </a:r>
            <a:endParaRPr lang="zh-CN" altLang="en-US" sz="16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190" y="328612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注意指令的大小写</a:t>
            </a:r>
            <a:endParaRPr lang="en-US" altLang="zh-CN" sz="16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1472" y="6357958"/>
            <a:ext cx="4447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https://www.zhihu.com/question/20940822</a:t>
            </a:r>
            <a:endParaRPr lang="zh-CN" altLang="en-US" sz="160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669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142852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头文件依赖问题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新建工程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20" y="791158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原因：缺少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hpp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依赖关系的定义。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中没有定义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a.o : a.hpp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，没有要求编译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需要检查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a.hpp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的时间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解决方案？：直接增加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a.o : a.cpp a.hpp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吗？是可以。强制要求 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生成时检查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a.hpp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57364"/>
            <a:ext cx="9068801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142852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头文件依赖问题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596" y="1643050"/>
            <a:ext cx="835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问题是：如果增加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a.o : a.hpp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。但是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a.hpp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来自于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#include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语法。我们可能随时修改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依赖不同的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hpp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文件，如何自动完成？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1538" y="3071810"/>
            <a:ext cx="7224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g++ -MM a.cpp -MF a.mk -MT prefix/a.o</a:t>
            </a:r>
            <a:endParaRPr lang="zh-CN" altLang="en-US" sz="280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0166" y="3786190"/>
            <a:ext cx="611295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该指令产生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a.mk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文件，里面写了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依赖的头文件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a.mk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本身就是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语法。他解析了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a.cpp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的全部头文件后分析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所有依赖的头文件，并写成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语法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-MM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分析  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#include “a.hpp”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，引号类型的包含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-M   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分析全部包含，尖括号和引号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-MF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指定储存路径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-MT 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指定依赖项名称</a:t>
            </a:r>
            <a:endParaRPr lang="en-US" altLang="zh-CN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887" y="852488"/>
            <a:ext cx="9154887" cy="44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142852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头文件依赖问题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100" y="5643578"/>
            <a:ext cx="626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-MM a.cpp -MF a.mk -MT prefix/a.o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生成的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文件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2" y="-24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头文件依赖问题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720" y="639529"/>
            <a:ext cx="7786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g++ -MM a.cpp -MF a.mk -MT a.o</a:t>
            </a:r>
          </a:p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为了使他生效，我们可以通过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include a.mk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。包含进来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428736"/>
            <a:ext cx="6643702" cy="475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2" y="-24"/>
            <a:ext cx="4934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头文件依赖问题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自动实现依赖编译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714356"/>
            <a:ext cx="6143636" cy="5430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28670"/>
            <a:ext cx="9171492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-32" y="-24"/>
            <a:ext cx="602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头文件依赖问题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集成到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项目中的样子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2" y="-24"/>
            <a:ext cx="4318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头文件依赖问题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拆分后的代码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18" y="1000108"/>
            <a:ext cx="9044489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8596" y="5429264"/>
            <a:ext cx="8429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代码下载地址：</a:t>
            </a:r>
            <a:r>
              <a:rPr lang="en-US" altLang="zh-CN" sz="1600" smtClean="0">
                <a:latin typeface="微软雅黑" pitchFamily="34" charset="-122"/>
                <a:ea typeface="微软雅黑" pitchFamily="34" charset="-122"/>
              </a:rPr>
              <a:t> http://www.zifuture.com:8090/upload/2021/08/makefile%E6%95%99%E7%A8%8B%E4%B9%8Bmake7.depends-97a72fa680d7450f968b321d2c4051b0.tar.gz</a:t>
            </a:r>
            <a:endParaRPr lang="zh-CN" altLang="en-US" sz="16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0232" y="642918"/>
            <a:ext cx="4515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至此，完整的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工程搞定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谢谢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8" name="Picture 2" descr="http://www.zifuture.com:8090/upload/2021/07/WchatQR-0e86265a15894f339bea06e7b1b9fe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1740795"/>
            <a:ext cx="4143404" cy="411709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928926" y="5929330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加好友进群讨论后续课程内容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2273" y="332656"/>
            <a:ext cx="5085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g++ -E main.cpp -o main.i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预处理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9144000" cy="4258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质朴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1811</TotalTime>
  <Words>3939</Words>
  <Application>Microsoft Office PowerPoint</Application>
  <PresentationFormat>全屏显示(4:3)</PresentationFormat>
  <Paragraphs>379</Paragraphs>
  <Slides>87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88" baseType="lpstr">
      <vt:lpstr>质朴</vt:lpstr>
      <vt:lpstr>高级算法工程师系列课程之Makefile</vt:lpstr>
      <vt:lpstr>幻灯片 2</vt:lpstr>
      <vt:lpstr>前言</vt:lpstr>
      <vt:lpstr>准备</vt:lpstr>
      <vt:lpstr>目录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Makefile教程</dc:title>
  <dc:creator>Administrator</dc:creator>
  <cp:lastModifiedBy>Administrator</cp:lastModifiedBy>
  <cp:revision>391</cp:revision>
  <dcterms:created xsi:type="dcterms:W3CDTF">2021-07-30T12:46:40Z</dcterms:created>
  <dcterms:modified xsi:type="dcterms:W3CDTF">2021-08-02T01:54:31Z</dcterms:modified>
</cp:coreProperties>
</file>